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6" r:id="rId6"/>
    <p:sldId id="267" r:id="rId7"/>
    <p:sldId id="268" r:id="rId8"/>
    <p:sldId id="271" r:id="rId9"/>
    <p:sldId id="272" r:id="rId10"/>
    <p:sldId id="281" r:id="rId11"/>
    <p:sldId id="282" r:id="rId12"/>
    <p:sldId id="273" r:id="rId13"/>
    <p:sldId id="274" r:id="rId14"/>
    <p:sldId id="275" r:id="rId15"/>
    <p:sldId id="276" r:id="rId16"/>
    <p:sldId id="283" r:id="rId17"/>
    <p:sldId id="285" r:id="rId18"/>
    <p:sldId id="284" r:id="rId19"/>
    <p:sldId id="286" r:id="rId20"/>
    <p:sldId id="287" r:id="rId21"/>
    <p:sldId id="277" r:id="rId22"/>
    <p:sldId id="278" r:id="rId23"/>
    <p:sldId id="279" r:id="rId24"/>
    <p:sldId id="280" r:id="rId25"/>
    <p:sldId id="258" r:id="rId26"/>
    <p:sldId id="27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660"/>
  </p:normalViewPr>
  <p:slideViewPr>
    <p:cSldViewPr snapToGrid="0">
      <p:cViewPr varScale="1">
        <p:scale>
          <a:sx n="59" d="100"/>
          <a:sy n="59" d="100"/>
        </p:scale>
        <p:origin x="62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40CB3-EF6E-5212-9FD5-CEBE82BC36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CF5973-1C20-FB46-D0AE-FC29AF782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5C72C-3FC2-FD73-DAED-B9E13DF00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BDB9A-19A6-4233-BE74-39CAE5AC680F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026E3-736F-243C-B3CF-6C1A8F97E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520EC-C4BD-3B97-C2DD-179BFF7A0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96C0B-82DC-4D22-9142-EBC6FE846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173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CF249-664A-516D-8F14-1E976EB4D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541184-84D9-E929-974B-38353446FA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B2E54B-A353-55B5-CA65-26F5A46DF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BDB9A-19A6-4233-BE74-39CAE5AC680F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6F59A-925A-9F26-13FE-DCCDC83C6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70E66-342A-C18D-3C78-A20A8B4CF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96C0B-82DC-4D22-9142-EBC6FE846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78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C34E01-E162-69D3-6A1B-FC43E0985E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D9DF24-836F-70A1-469A-AD4AA9A606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9127B-5FD9-9AD3-0869-B9B104A0E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BDB9A-19A6-4233-BE74-39CAE5AC680F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753BF-A3A6-8FA3-5393-471B16070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2275D7-510C-640D-A324-122B611FE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96C0B-82DC-4D22-9142-EBC6FE846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009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A02E4-CCEA-D1EE-3DE0-0AF4D2EDE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05094-EE8B-67D0-ADB6-A47361D89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38408-0305-10F6-ECBB-69F32E0F3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BDB9A-19A6-4233-BE74-39CAE5AC680F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41236-AFA3-B342-5EC5-0320D632B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C4C1E-A8B6-78E3-5181-F55FD997E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96C0B-82DC-4D22-9142-EBC6FE846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35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A85E1-4505-B466-ED30-B4F7C5A4A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53AEB-B16A-E7DF-6671-6B11342E2E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ABD80D-D13E-2DD0-E43E-2A5487DCB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BDB9A-19A6-4233-BE74-39CAE5AC680F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99C52-6FFD-018D-EC5A-8F2BC0955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E1B50-0D2F-869F-2989-62F9461DB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96C0B-82DC-4D22-9142-EBC6FE846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525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F83F8-CAF4-7A4E-5E9F-5A50AE783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8A18E-F058-1258-A9F9-C58F227F6E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47EC46-8D17-E37D-DA8D-6B300EC072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88E89-A23C-5A95-A9FA-69C519D40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BDB9A-19A6-4233-BE74-39CAE5AC680F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162865-8EAA-818B-F2AA-8BC850FCF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A22DBD-4B64-33DF-917D-456EBC3E7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96C0B-82DC-4D22-9142-EBC6FE846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062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045C-C3A2-17BD-BA20-59F56AD5E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E1C236-0E0A-B11E-30A7-E961FFB62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A6FE14-2083-DE73-0F56-1B88975815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4B98B8-96D7-202D-9225-C2B241487D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3568E6-1106-512F-A606-5978F44231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D5B42F-2C35-D7A3-122D-E7256A089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BDB9A-19A6-4233-BE74-39CAE5AC680F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762313-784D-A162-E213-4A52E06FC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34B41F-8882-A284-BD16-D1940E25C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96C0B-82DC-4D22-9142-EBC6FE846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6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5A39-1A88-D151-86C2-EE853628E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456B16-535D-7135-5F6D-261078D79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BDB9A-19A6-4233-BE74-39CAE5AC680F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3AA91-7FB3-E768-AE22-10161739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77E416-C757-F745-3A94-27D3068E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96C0B-82DC-4D22-9142-EBC6FE846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034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521B66-27BF-898A-8B9D-3F50F562F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BDB9A-19A6-4233-BE74-39CAE5AC680F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C2EED3-B77D-A01A-F4F5-C9CB54C39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4E26D-B853-FA0C-780B-6507545A5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96C0B-82DC-4D22-9142-EBC6FE846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64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728E4-7173-5250-DF3A-0FF1B1351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BD519-2494-2CFD-CC19-5D287FC4D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6AAFA1-4612-EED8-353A-32CEF2DA56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1E2076-5773-369C-F794-4CC4021D9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BDB9A-19A6-4233-BE74-39CAE5AC680F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129723-625B-79C4-5054-D9938676D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0B4F0E-017F-9C4C-2525-84203C784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96C0B-82DC-4D22-9142-EBC6FE846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303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356F4-90D2-0969-EFD5-0F99A7586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7EC074-FB8C-8C98-45D2-45D9175A5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402704-8D25-0FAB-8FF6-81EFB1038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DF20D1-2212-15E8-EA29-EF2F6F206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BDB9A-19A6-4233-BE74-39CAE5AC680F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6C9926-57CB-645B-3FB7-2893DDBAA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D77F3F-D4E7-6672-0109-6CAAD8222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96C0B-82DC-4D22-9142-EBC6FE846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407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3AC501-CF92-B322-E118-CF8E2490E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7DDCBB-A552-C273-E0F9-28545353A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EB0BB-37FD-2DF3-4316-A4FA788149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BDB9A-19A6-4233-BE74-39CAE5AC680F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6FEAC-4F4E-4E08-6E57-462D16001E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4104C-59B3-F336-6A1A-73401D9B9B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96C0B-82DC-4D22-9142-EBC6FE846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0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i.ac.uk/training/online/courses/chembl-quick-tour/what-is-chembl/#:~:text=ChEMBL%20is%20a%20'chemogenomic'%20database,information%20into%20effective%20new%20drugs" TargetMode="External"/><Relationship Id="rId7" Type="http://schemas.openxmlformats.org/officeDocument/2006/relationships/hyperlink" Target="https://www.ibm.com/topics/apache-kafka" TargetMode="External"/><Relationship Id="rId2" Type="http://schemas.openxmlformats.org/officeDocument/2006/relationships/hyperlink" Target="https://www.ncbi.nlm.nih.gov/pmc/articles/PMC10302550/#:~:text=AI%20tools%20have%20the%20potential,efficacy%20of%20potential%20drug%20candidat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atabricks.com/glossary/apache-hive" TargetMode="External"/><Relationship Id="rId5" Type="http://schemas.openxmlformats.org/officeDocument/2006/relationships/hyperlink" Target="https://www.databricks.com/glossary/what-is-apache-spark" TargetMode="External"/><Relationship Id="rId4" Type="http://schemas.openxmlformats.org/officeDocument/2006/relationships/hyperlink" Target="https://www.projectpro.io/article/hadoop-explained-how-does-hadoop-work-and-how-to-use-it/237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Person In A Lab">
            <a:extLst>
              <a:ext uri="{FF2B5EF4-FFF2-40B4-BE49-F238E27FC236}">
                <a16:creationId xmlns:a16="http://schemas.microsoft.com/office/drawing/2014/main" id="{4985E677-D41A-07E4-BA86-A03CB2359D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0F67B0-C375-9D07-C58A-129DEF682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Drug Discovery Using ML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9E36B5-B0F4-3062-8CD7-C2EECF201A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By: Anupriya, Sanjana, Silmi, Manisha</a:t>
            </a:r>
          </a:p>
        </p:txBody>
      </p:sp>
    </p:spTree>
    <p:extLst>
      <p:ext uri="{BB962C8B-B14F-4D97-AF65-F5344CB8AC3E}">
        <p14:creationId xmlns:p14="http://schemas.microsoft.com/office/powerpoint/2010/main" val="2187785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53B013-6C75-7D1A-7F6D-BD7AD864A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Correlation Heatmap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C8B779-4BAF-DA98-73BD-963033DA0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225" y="2280850"/>
            <a:ext cx="11327549" cy="382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83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11448A-71C8-0D3B-87D9-BB0EE0B45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Hadoop, Spark</a:t>
            </a:r>
          </a:p>
        </p:txBody>
      </p:sp>
      <p:pic>
        <p:nvPicPr>
          <p:cNvPr id="3" name="Picture 2" descr="A black and white screen&#10;&#10;Description automatically generated">
            <a:extLst>
              <a:ext uri="{FF2B5EF4-FFF2-40B4-BE49-F238E27FC236}">
                <a16:creationId xmlns:a16="http://schemas.microsoft.com/office/drawing/2014/main" id="{74FFBADC-E785-B4E4-8E10-0D929777E0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907" b="1"/>
          <a:stretch/>
        </p:blipFill>
        <p:spPr>
          <a:xfrm>
            <a:off x="599455" y="2957665"/>
            <a:ext cx="4991818" cy="3346376"/>
          </a:xfrm>
          <a:prstGeom prst="rect">
            <a:avLst/>
          </a:prstGeom>
        </p:spPr>
      </p:pic>
      <p:pic>
        <p:nvPicPr>
          <p:cNvPr id="8" name="Picture 7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03624603-0BBC-4085-54ED-8344408A18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635"/>
          <a:stretch/>
        </p:blipFill>
        <p:spPr>
          <a:xfrm>
            <a:off x="6600708" y="2957665"/>
            <a:ext cx="4991855" cy="33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6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E6186E-9804-6776-D769-7537E888B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Split, Train, Test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49CE3F-8DD8-17F7-6978-8B77E1107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225" y="3413604"/>
            <a:ext cx="11327549" cy="155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462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B865DF-3F2B-4ECD-03B0-F80F9CF90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8199" b="-2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1B278-E6ED-7B63-7FD9-8C7B667FD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2690822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908FD2-77F0-83BE-E4FF-61FF047C0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Jaccard Similarity Score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9BB9AD-F010-9FDD-4C4A-B8933EEFE5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225" y="3130415"/>
            <a:ext cx="11327549" cy="212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19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2A53F3-1606-A61A-7FEF-B2B5160AC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8415BE-F559-5163-AAF2-77128AE757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536" y="1966293"/>
            <a:ext cx="10858927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789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FACE5C-1CF7-59EB-E493-7547FB641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660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mputer screen shot of white text&#10;&#10;Description automatically generated">
            <a:extLst>
              <a:ext uri="{FF2B5EF4-FFF2-40B4-BE49-F238E27FC236}">
                <a16:creationId xmlns:a16="http://schemas.microsoft.com/office/drawing/2014/main" id="{A5AAAAE7-861C-866D-D8DF-0D71F0878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54" y="2642616"/>
            <a:ext cx="5132787" cy="3605784"/>
          </a:xfrm>
          <a:prstGeom prst="rect">
            <a:avLst/>
          </a:prstGeom>
        </p:spPr>
      </p:pic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8BDDD2C6-5ABA-438A-322E-CD89F3DEC6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4496" y="2999796"/>
            <a:ext cx="5614416" cy="289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65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C4F743-D8FC-143B-21FC-73ACA0B1C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>
            <a:normAutofit/>
          </a:bodyPr>
          <a:lstStyle/>
          <a:p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8EA9F-DBD3-ACAE-736A-123889507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6619" y="547815"/>
            <a:ext cx="5178960" cy="1680519"/>
          </a:xfrm>
        </p:spPr>
        <p:txBody>
          <a:bodyPr anchor="ctr">
            <a:normAutofit/>
          </a:bodyPr>
          <a:lstStyle/>
          <a:p>
            <a:endParaRPr lang="en-US" sz="200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4664995-E577-E56A-6F72-5A3870E0E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2013996"/>
            <a:ext cx="5167185" cy="354238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D488A56-E44E-36D0-D944-2CC6AC21A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394" y="2013996"/>
            <a:ext cx="5167185" cy="353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75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3CBEF12-C9B8-466E-A7FE-B00B9ADF4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673027-93E9-ACC6-2CCB-CEC5BAC53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70319"/>
            <a:ext cx="4164401" cy="1851885"/>
          </a:xfrm>
        </p:spPr>
        <p:txBody>
          <a:bodyPr>
            <a:normAutofit/>
          </a:bodyPr>
          <a:lstStyle/>
          <a:p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5FFA7-FDD5-B429-B5A5-D78F505EC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8941" y="370319"/>
            <a:ext cx="6298971" cy="1851885"/>
          </a:xfrm>
        </p:spPr>
        <p:txBody>
          <a:bodyPr anchor="ctr">
            <a:normAutofit/>
          </a:bodyPr>
          <a:lstStyle/>
          <a:p>
            <a:endParaRPr lang="en-US" sz="2000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2EE801B-8B94-EE3F-A4BB-E897D6C454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67" r="32794" b="1"/>
          <a:stretch/>
        </p:blipFill>
        <p:spPr>
          <a:xfrm>
            <a:off x="838199" y="2392326"/>
            <a:ext cx="4164414" cy="3917209"/>
          </a:xfrm>
          <a:prstGeom prst="rect">
            <a:avLst/>
          </a:prstGeom>
        </p:spPr>
      </p:pic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761AA6D3-EF06-4A64-3E68-43AB98C513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422" b="-1"/>
          <a:stretch/>
        </p:blipFill>
        <p:spPr>
          <a:xfrm>
            <a:off x="5188940" y="2392326"/>
            <a:ext cx="6298971" cy="391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24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179D45-2713-C246-6516-7C3433D7B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5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147B660C-C55A-65F0-FB14-208AA55D88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49" r="31610" b="1"/>
          <a:stretch/>
        </p:blipFill>
        <p:spPr>
          <a:xfrm>
            <a:off x="287828" y="1319350"/>
            <a:ext cx="5803323" cy="4981456"/>
          </a:xfrm>
          <a:prstGeom prst="rect">
            <a:avLst/>
          </a:prstGeom>
        </p:spPr>
      </p:pic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ACE221B-8F21-E4FD-5B56-946FDC568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6465" b="2"/>
          <a:stretch/>
        </p:blipFill>
        <p:spPr>
          <a:xfrm>
            <a:off x="6189934" y="1319350"/>
            <a:ext cx="5803323" cy="498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9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73CEAD-F27F-E00C-319F-EC60B4DA4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8FB56-CA56-9D19-4376-720848DFF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1900"/>
              <a:t>Healthcare industry generated almost 2000 exabytes of data in 2020 (1) and this number will keep increasing in upcoming years.</a:t>
            </a:r>
          </a:p>
          <a:p>
            <a:r>
              <a:rPr lang="en-US" sz="1900"/>
              <a:t>It is important for healthcare professionals to efficiently examine a patient data and diagnose them in a timely manner. </a:t>
            </a:r>
          </a:p>
          <a:p>
            <a:r>
              <a:rPr lang="en-US" sz="1900"/>
              <a:t>With the data boom, analyzing this data would be impossible without the help of Artificial Intelligence and applications of Machine Learning algorithms. </a:t>
            </a:r>
          </a:p>
        </p:txBody>
      </p:sp>
      <p:pic>
        <p:nvPicPr>
          <p:cNvPr id="5" name="Picture 4" descr="Abstract background of data">
            <a:extLst>
              <a:ext uri="{FF2B5EF4-FFF2-40B4-BE49-F238E27FC236}">
                <a16:creationId xmlns:a16="http://schemas.microsoft.com/office/drawing/2014/main" id="{F864DFA6-80EF-1FBE-1E88-31D2866905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63" r="29181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27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B7079-4176-2520-7A90-2B5020C17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black and white screen with white text&#10;&#10;Description automatically generated">
            <a:extLst>
              <a:ext uri="{FF2B5EF4-FFF2-40B4-BE49-F238E27FC236}">
                <a16:creationId xmlns:a16="http://schemas.microsoft.com/office/drawing/2014/main" id="{03D68A60-7C1A-E0D2-DEAB-80095EEE0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940526"/>
            <a:ext cx="10515600" cy="491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60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8D1055-8E48-81E9-D998-D396EE867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DE486C-F820-DC76-F580-945AD3702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693152"/>
            <a:ext cx="7188199" cy="346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338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9C09C1-733E-F42B-4449-B38DFC56B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375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63006E-C03D-A2C8-5305-97E91228D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3317489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9E5AEC-0455-3A48-17FD-2AC791B06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Similarity Score for 2 drugs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41DCF2-B795-7FAE-E040-ACB9601CA7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478048"/>
            <a:ext cx="7225748" cy="390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65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566798-90C3-36BA-089C-84BCE8F25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Unique Counts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D42D08-662E-1FB2-5227-A5A25335C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2046" y="467208"/>
            <a:ext cx="6186511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98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F1DF3-6458-12A8-6367-ED76B1111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F3845-F54B-4B6F-DF51-81A7840AA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en-US" sz="2600" b="0" i="0" dirty="0">
                <a:solidFill>
                  <a:srgbClr val="333333"/>
                </a:solidFill>
                <a:effectLst/>
              </a:rPr>
              <a:t>venturebeat.com/business/ai-in-health-care-creates-unique-data-challenges/ </a:t>
            </a:r>
          </a:p>
          <a:p>
            <a:pPr marL="514350" indent="-514350">
              <a:buAutoNum type="arabicPeriod"/>
            </a:pPr>
            <a:r>
              <a:rPr lang="en-US" sz="2600" b="0" i="0" dirty="0">
                <a:solidFill>
                  <a:srgbClr val="333333"/>
                </a:solidFill>
                <a:effectLst/>
                <a:hlinkClick r:id="rId2"/>
              </a:rPr>
              <a:t>https://www.ncbi.nlm.nih.gov/pmc/articles/PMC10302550/#:~:text=AI%20tools%20have%20the%20potential,efficacy%20of%20potential%20drug%20candidates</a:t>
            </a:r>
            <a:r>
              <a:rPr lang="en-US" sz="2600" b="0" i="0" dirty="0">
                <a:solidFill>
                  <a:srgbClr val="333333"/>
                </a:solidFill>
                <a:effectLst/>
              </a:rPr>
              <a:t>.</a:t>
            </a:r>
          </a:p>
          <a:p>
            <a:pPr marL="514350" indent="-514350">
              <a:buAutoNum type="arabicPeriod"/>
            </a:pPr>
            <a:r>
              <a:rPr lang="en-US" sz="2600" b="0" i="0" dirty="0">
                <a:solidFill>
                  <a:srgbClr val="333333"/>
                </a:solidFill>
                <a:effectLst/>
                <a:hlinkClick r:id="rId3"/>
              </a:rPr>
              <a:t>https://www.ebi.ac.uk/training/online/courses/chembl-quick-tour/what-is-chembl/#:~:text=ChEMBL%20is%20a%20'chemogenomic'%20database,information%20into%20effective%20new%20drugs</a:t>
            </a:r>
            <a:r>
              <a:rPr lang="en-US" sz="2600" b="0" i="0" dirty="0">
                <a:solidFill>
                  <a:srgbClr val="333333"/>
                </a:solidFill>
                <a:effectLst/>
              </a:rPr>
              <a:t>.</a:t>
            </a:r>
          </a:p>
          <a:p>
            <a:pPr marL="514350" indent="-514350">
              <a:buAutoNum type="arabicPeriod"/>
            </a:pPr>
            <a:r>
              <a:rPr lang="en-US" sz="26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https://www.projectpro.io/article/hadoop-explained-how-does-hadoop-work-and-how-to-use-it/237</a:t>
            </a:r>
            <a:r>
              <a:rPr lang="en-US" sz="2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dirty="0">
                <a:solidFill>
                  <a:srgbClr val="333333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2600" u="sng" kern="100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https://www.databricks.com/glossary/what-is-apache-spark</a:t>
            </a:r>
            <a:r>
              <a:rPr lang="en-US" sz="2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514350" indent="-514350">
              <a:buAutoNum type="arabicPeriod"/>
            </a:pPr>
            <a:r>
              <a:rPr lang="en-US" sz="2600" b="0" i="0" dirty="0">
                <a:solidFill>
                  <a:srgbClr val="333333"/>
                </a:solidFill>
                <a:effectLst/>
              </a:rPr>
              <a:t> </a:t>
            </a:r>
            <a:r>
              <a:rPr lang="en-US" sz="2600" b="0" i="0" dirty="0">
                <a:solidFill>
                  <a:srgbClr val="333333"/>
                </a:solidFill>
                <a:effectLst/>
                <a:hlinkClick r:id="rId6"/>
              </a:rPr>
              <a:t>https://www.databricks.com/glossary/apache-hive</a:t>
            </a:r>
            <a:r>
              <a:rPr lang="en-US" sz="2600" b="0" i="0" dirty="0">
                <a:solidFill>
                  <a:srgbClr val="333333"/>
                </a:solidFill>
                <a:effectLst/>
              </a:rPr>
              <a:t>   </a:t>
            </a:r>
          </a:p>
          <a:p>
            <a:pPr marL="514350" indent="-514350">
              <a:buAutoNum type="arabicPeriod"/>
            </a:pPr>
            <a:r>
              <a:rPr lang="en-US" sz="2600" b="0" i="0" dirty="0">
                <a:solidFill>
                  <a:srgbClr val="333333"/>
                </a:solidFill>
                <a:effectLst/>
                <a:hlinkClick r:id="rId7"/>
              </a:rPr>
              <a:t>https://www.ibm.com/topics/apache-kafka</a:t>
            </a:r>
            <a:r>
              <a:rPr lang="en-US" sz="2600" b="0" i="0" dirty="0">
                <a:solidFill>
                  <a:srgbClr val="333333"/>
                </a:solidFill>
                <a:effectLst/>
              </a:rPr>
              <a:t> 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737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33114-42A3-6096-BBB3-8F88D5C50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/>
              <a:t>                     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7200" b="1" dirty="0"/>
              <a:t>                    Questions</a:t>
            </a:r>
          </a:p>
        </p:txBody>
      </p:sp>
      <p:pic>
        <p:nvPicPr>
          <p:cNvPr id="5" name="Picture 4" descr="Question marks in a line and one question mark is lit">
            <a:extLst>
              <a:ext uri="{FF2B5EF4-FFF2-40B4-BE49-F238E27FC236}">
                <a16:creationId xmlns:a16="http://schemas.microsoft.com/office/drawing/2014/main" id="{9491B767-B5D2-A717-112F-E5EADE50E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599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53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E0BEB-4E2D-A857-06D7-70B397504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/>
              <a:t>Use Case</a:t>
            </a:r>
          </a:p>
        </p:txBody>
      </p:sp>
      <p:pic>
        <p:nvPicPr>
          <p:cNvPr id="5" name="Picture 4" descr="Capsules and pills inside a glass bowl">
            <a:extLst>
              <a:ext uri="{FF2B5EF4-FFF2-40B4-BE49-F238E27FC236}">
                <a16:creationId xmlns:a16="http://schemas.microsoft.com/office/drawing/2014/main" id="{E274F1CA-5CDB-3D5D-841C-BB4841AA3F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666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63CC0-8EAB-8209-7EEB-D74A81CC8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>
            <a:normAutofit/>
          </a:bodyPr>
          <a:lstStyle/>
          <a:p>
            <a:r>
              <a:rPr lang="en-US" sz="2000"/>
              <a:t>In this project, we will be researching how AI can be implemented in the field of drug discovery. </a:t>
            </a:r>
          </a:p>
          <a:p>
            <a:r>
              <a:rPr lang="en-US" sz="2000"/>
              <a:t>This is an important topic because researchers and scientists need to constantly design and predict the efficiency of potential drug candidates to be manufactured and released for human use (2)</a:t>
            </a:r>
          </a:p>
        </p:txBody>
      </p:sp>
    </p:spTree>
    <p:extLst>
      <p:ext uri="{BB962C8B-B14F-4D97-AF65-F5344CB8AC3E}">
        <p14:creationId xmlns:p14="http://schemas.microsoft.com/office/powerpoint/2010/main" val="1482337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B00788-6344-9AAF-5E04-F616DDC8C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0CCA1-5352-F823-4581-BD9C6931D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/>
              <a:t>We will obtain data from </a:t>
            </a:r>
            <a:r>
              <a:rPr lang="en-US" sz="2000" b="1"/>
              <a:t>CHEMBL</a:t>
            </a:r>
            <a:r>
              <a:rPr lang="en-US" sz="2000"/>
              <a:t> database.</a:t>
            </a:r>
          </a:p>
          <a:p>
            <a:r>
              <a:rPr lang="en-US" sz="2000"/>
              <a:t>This database contain information on chemical, bioactivity and genomic data. </a:t>
            </a:r>
          </a:p>
          <a:p>
            <a:r>
              <a:rPr lang="en-US" sz="2000"/>
              <a:t>Genomic information on this platform will be used to identify effective new drugs (3). </a:t>
            </a:r>
          </a:p>
          <a:p>
            <a:r>
              <a:rPr lang="en-US" sz="2000"/>
              <a:t>In this dataset, drugs are represented in SMILES strings</a:t>
            </a: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0AB4BDD2-B85A-3861-C5B7-AC62DB8353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61" r="13438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004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C4EC46-EC6F-A0A9-36BF-531F5C82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5" y="-5"/>
            <a:ext cx="5197641" cy="6857997"/>
          </a:xfrm>
          <a:prstGeom prst="rect">
            <a:avLst/>
          </a:prstGeom>
          <a:gradFill>
            <a:gsLst>
              <a:gs pos="0">
                <a:srgbClr val="215F9A"/>
              </a:gs>
              <a:gs pos="97899">
                <a:schemeClr val="accent3">
                  <a:lumMod val="60000"/>
                  <a:lumOff val="40000"/>
                </a:schemeClr>
              </a:gs>
              <a:gs pos="74000">
                <a:schemeClr val="accent3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3763C0-6092-3B3C-822A-21E174E3A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" y="0"/>
            <a:ext cx="4608950" cy="6872675"/>
          </a:xfrm>
          <a:prstGeom prst="rect">
            <a:avLst/>
          </a:prstGeom>
          <a:gradFill flip="none" rotWithShape="1">
            <a:gsLst>
              <a:gs pos="0">
                <a:srgbClr val="163E64">
                  <a:alpha val="59000"/>
                </a:srgbClr>
              </a:gs>
              <a:gs pos="69000">
                <a:srgbClr val="215F9A">
                  <a:alpha val="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B53E7787-DF9B-51EF-C6F1-E22D2F1B21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</a:blip>
          <a:srcRect l="31566" r="17844" b="-2"/>
          <a:stretch/>
        </p:blipFill>
        <p:spPr>
          <a:xfrm>
            <a:off x="20" y="-14687"/>
            <a:ext cx="5197615" cy="685799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4ECF21D-729A-005C-E880-CA278A4F4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86570"/>
            <a:ext cx="5197642" cy="4486105"/>
          </a:xfrm>
          <a:prstGeom prst="rect">
            <a:avLst/>
          </a:prstGeom>
          <a:gradFill flip="none" rotWithShape="1">
            <a:gsLst>
              <a:gs pos="11000">
                <a:schemeClr val="accent2"/>
              </a:gs>
              <a:gs pos="71000">
                <a:schemeClr val="accent2">
                  <a:alpha val="0"/>
                </a:schemeClr>
              </a:gs>
            </a:gsLst>
            <a:lin ang="15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EDAEA2-865D-E67C-A774-2FD2DD4A2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13227"/>
            <a:ext cx="5197642" cy="4259448"/>
          </a:xfrm>
          <a:prstGeom prst="rect">
            <a:avLst/>
          </a:prstGeom>
          <a:gradFill flip="none" rotWithShape="1">
            <a:gsLst>
              <a:gs pos="2101">
                <a:schemeClr val="accent5">
                  <a:lumMod val="75000"/>
                </a:schemeClr>
              </a:gs>
              <a:gs pos="31000">
                <a:schemeClr val="accent5">
                  <a:alpha val="66000"/>
                </a:schemeClr>
              </a:gs>
              <a:gs pos="71000">
                <a:schemeClr val="accent2">
                  <a:alpha val="0"/>
                </a:schemeClr>
              </a:gs>
            </a:gsLst>
            <a:lin ang="17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1C4AF-5650-BA78-B5A3-622D5FBA3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815" y="4021743"/>
            <a:ext cx="3999542" cy="2235074"/>
          </a:xfrm>
        </p:spPr>
        <p:txBody>
          <a:bodyPr anchor="b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F0C8B-78CE-B93B-12AB-0031500AC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4092" y="923680"/>
            <a:ext cx="5197637" cy="5169623"/>
          </a:xfrm>
        </p:spPr>
        <p:txBody>
          <a:bodyPr anchor="t">
            <a:norm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7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Collection</a:t>
            </a:r>
          </a:p>
          <a:p>
            <a:r>
              <a:rPr lang="en-US" sz="17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will choose a target protein that affects a certain disease. For example, people with Alzheimer’s disease have a lower level of a protein called acetylcholinesterase than people without Alzheimer's disease.</a:t>
            </a: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US" sz="17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Exploratory Data Analysis</a:t>
            </a:r>
          </a:p>
          <a:p>
            <a:r>
              <a:rPr lang="en-US" sz="17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will then perform EDA on the pre-processed data. The most important aspect in this process will be the cleaning of the Simplified Molecular Input Line Entry System (SMILES) notation.  </a:t>
            </a:r>
          </a:p>
          <a:p>
            <a:pPr marL="0" indent="0">
              <a:buNone/>
            </a:pPr>
            <a:r>
              <a:rPr lang="en-US" sz="17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US" sz="17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Descriptor Calculation</a:t>
            </a:r>
          </a:p>
          <a:p>
            <a:pPr marL="0" indent="0">
              <a:buNone/>
            </a:pPr>
            <a:r>
              <a:rPr lang="en-US" sz="1700"/>
              <a:t>Calculation of individual components/ chemical structures. </a:t>
            </a: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/>
              <a:t>4. </a:t>
            </a:r>
            <a:r>
              <a:rPr lang="en-US" sz="17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Modelling</a:t>
            </a:r>
          </a:p>
          <a:p>
            <a:r>
              <a:rPr lang="en-US" sz="17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random forest model will be built to perform prediction on quantitative data. </a:t>
            </a: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2301392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D38BD3-8CEA-4DFF-2938-C2D56EA97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25255-8A87-8C54-71DD-139AF3C42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/>
              <a:t>5. </a:t>
            </a:r>
            <a:r>
              <a:rPr lang="en-US" sz="1700" b="1" kern="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Model comparisons</a:t>
            </a:r>
          </a:p>
          <a:p>
            <a:pPr marL="457200" marR="0">
              <a:spcBef>
                <a:spcPts val="0"/>
              </a:spcBef>
              <a:spcAft>
                <a:spcPts val="800"/>
              </a:spcAft>
            </a:pPr>
            <a:r>
              <a:rPr lang="en-US" sz="17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multiple models built on the above steps will be compared and represented in the performance comparison plot.</a:t>
            </a: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6. </a:t>
            </a:r>
            <a:r>
              <a:rPr lang="en-US" sz="17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 deployment</a:t>
            </a: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7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800"/>
              </a:spcAft>
            </a:pPr>
            <a:r>
              <a:rPr lang="en-US" sz="17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model will be deployed in the form of a web application. The webpage will accommodate users to input their SMILES notation on the webpage and our algorithm will build the prediction and export the predicted results to users. </a:t>
            </a:r>
          </a:p>
          <a:p>
            <a:pPr marR="0" indent="0">
              <a:spcBef>
                <a:spcPts val="0"/>
              </a:spcBef>
              <a:spcAft>
                <a:spcPts val="800"/>
              </a:spcAft>
              <a:buNone/>
            </a:pPr>
            <a:endParaRPr lang="en-US" sz="17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700"/>
          </a:p>
          <a:p>
            <a:pPr marL="0" indent="0">
              <a:buNone/>
            </a:pPr>
            <a:endParaRPr lang="en-US" sz="1700"/>
          </a:p>
        </p:txBody>
      </p:sp>
      <p:pic>
        <p:nvPicPr>
          <p:cNvPr id="5" name="Picture 4" descr="Cubes connected with a red line">
            <a:extLst>
              <a:ext uri="{FF2B5EF4-FFF2-40B4-BE49-F238E27FC236}">
                <a16:creationId xmlns:a16="http://schemas.microsoft.com/office/drawing/2014/main" id="{F3EE4E4C-AA6C-5825-8858-6555DCE263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54" r="10024" b="-1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37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C87CD1-933F-A6BF-712F-A43BC0081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Big Data Architecture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3E2A4E9-4B8A-092B-8EC5-D3E6B9C695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141147"/>
            <a:ext cx="10905066" cy="346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90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227074-E981-1F6D-286D-A0EA30107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Mechanism of Action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0E6FDD-125E-34BA-21C2-F95FCD82B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225" y="2408283"/>
            <a:ext cx="11327549" cy="356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718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8DA89E-2C33-6E51-C77B-85E139C21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Adverse Events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A8F065-5560-F804-AC42-1CC5F291C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225" y="3158734"/>
            <a:ext cx="11327549" cy="206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791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</TotalTime>
  <Words>533</Words>
  <Application>Microsoft Office PowerPoint</Application>
  <PresentationFormat>Widescreen</PresentationFormat>
  <Paragraphs>54</Paragraphs>
  <Slides>26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Drug Discovery Using ML models</vt:lpstr>
      <vt:lpstr>Use Case</vt:lpstr>
      <vt:lpstr>Use Case</vt:lpstr>
      <vt:lpstr>Data</vt:lpstr>
      <vt:lpstr>Processes</vt:lpstr>
      <vt:lpstr>Processes</vt:lpstr>
      <vt:lpstr>Big Data Architecture</vt:lpstr>
      <vt:lpstr>Mechanism of Action</vt:lpstr>
      <vt:lpstr>Adverse Events</vt:lpstr>
      <vt:lpstr>Correlation Heatmap</vt:lpstr>
      <vt:lpstr>Hadoop, Spark</vt:lpstr>
      <vt:lpstr>Split, Train, Test</vt:lpstr>
      <vt:lpstr>Cross Validation</vt:lpstr>
      <vt:lpstr>Jaccard Similarity Score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Visualization</vt:lpstr>
      <vt:lpstr>Similarity Score for 2 drugs</vt:lpstr>
      <vt:lpstr>Unique Counts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Drug Discovery Using ML models</dc:title>
  <dc:creator>Sanjana P</dc:creator>
  <cp:lastModifiedBy>Anupriya Palanisamy</cp:lastModifiedBy>
  <cp:revision>9</cp:revision>
  <dcterms:created xsi:type="dcterms:W3CDTF">2023-10-04T00:38:48Z</dcterms:created>
  <dcterms:modified xsi:type="dcterms:W3CDTF">2023-11-11T03:59:04Z</dcterms:modified>
</cp:coreProperties>
</file>